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512064"/>
            <a:ext cx="512064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215DBE"/>
                </a:solidFill>
                <a:latin typeface="Aptos"/>
              </a:rPr>
              <a:t>PRESENTACIÓN TFM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1170432"/>
            <a:ext cx="576072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10274F"/>
                </a:solidFill>
                <a:latin typeface="Aptos"/>
              </a:rPr>
              <a:t>EVENTOS
SABOREA TERUEL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2907792"/>
            <a:ext cx="51206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384659"/>
                </a:solidFill>
                <a:latin typeface="Aptos"/>
              </a:rPr>
              <a:t>Recorrido visual paso a paso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3712463"/>
            <a:ext cx="5349240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0352" y="3995928"/>
            <a:ext cx="46634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384659"/>
                </a:solidFill>
                <a:latin typeface="Aptos"/>
              </a:rPr>
              <a:t>36 diapositivas · 35 capturas de demostración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03720" y="768096"/>
            <a:ext cx="4434840" cy="512064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96912" y="1316736"/>
            <a:ext cx="36118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15DBE"/>
                </a:solidFill>
                <a:latin typeface="Aptos"/>
              </a:rPr>
              <a:t>DE LA ENTRADA A LA ENTREGA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96912" y="1828800"/>
            <a:ext cx="347472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Organizador
Catálogo
Checkout
Operación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96912" y="3685032"/>
            <a:ext cx="3474720" cy="10972"/>
          </a:xfrm>
          <a:prstGeom prst="rect">
            <a:avLst/>
          </a:prstGeom>
          <a:solidFill>
            <a:srgbClr val="215D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96912" y="3950208"/>
            <a:ext cx="3429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384659"/>
                </a:solidFill>
                <a:latin typeface="Aptos"/>
              </a:rPr>
              <a:t>Evidencia visual ordenada para acompañar la demostración del producto.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" y="6281928"/>
            <a:ext cx="7315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384659"/>
                </a:solidFill>
                <a:latin typeface="Aptos"/>
              </a:rPr>
              <a:t>Recorrido de demostración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16768" y="6208776"/>
            <a:ext cx="640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1">
                <a:solidFill>
                  <a:srgbClr val="215DBE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ACCESO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001 — Login del organizador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01-login-organizador — Login del organizador.png" descr="001-login-organizador — Login del organizad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055" y="1536192"/>
            <a:ext cx="7076841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ORGANIZADOR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002 — Dashboard del organizador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02-dashboard-organizador — Dashboard del organizador.png" descr="002-dashboard-organizador — Dashboard del organizad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14" y="1536192"/>
            <a:ext cx="10435323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02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ORGANIZADOR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003 — Listado de eventos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03-mis-eventos — Listado de eventos del organizador.png" descr="003-mis-eventos — Listado de eventos del organizad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509" y="1536192"/>
            <a:ext cx="10411934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03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ORGANIZADOR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004 — Formulario de creación de evento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04-crear-evento-formulario — Formulario de creación de evento.png" descr="004-crear-evento-formulario — Formulario de creación de even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392" y="1536192"/>
            <a:ext cx="7204167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04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ORGANIZADOR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005 — Evento creado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05-evento-creado — Evento creado.png" descr="005-evento-creado — Evento crea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124" y="1536192"/>
            <a:ext cx="7000704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05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ORGANIZADOR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006-A — Publicación del evento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006-Publish Event.png" descr="0006-Publish Ev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411" y="1536192"/>
            <a:ext cx="10102130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0006 · Estado de publicación del evento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06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DOMINIO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006 — Dominio del organizador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08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06-dominio-organizador — Acceso desde el dominio del organizador.png" descr="006-dominio-organizador — Acceso desde el dominio del organizad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440" y="1536192"/>
            <a:ext cx="7938072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07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CATÁLOGO PÚBLICO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007-A — Prueba del buscador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09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007-Prueba del Buscador.png" descr="0007-Prueba del Buscad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473" y="1536192"/>
            <a:ext cx="7144005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0007 · Búsqueda desde el catálogo público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08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CATÁLOGO PÚBLICO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007 — Catálogo público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07-catalogo-publico — Catálogo público de eventos.png" descr="007-catalogo-publico — Catálogo público de event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548" y="1536192"/>
            <a:ext cx="7991856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09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CATÁLOGO PÚBLICO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008 — Búsqueda del evento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11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08-buscar-evento — Búsqueda del evento.png" descr="008-buscar-evento — Búsqueda del even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1301" y="1536192"/>
            <a:ext cx="7686350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CATÁLOGO PÚBLICO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009 — Detalle del evento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12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09-detalle-evento — Detalle del evento.png" descr="009-detalle-evento — Detalle del even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540" y="1536192"/>
            <a:ext cx="7155871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CHECKOUT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010 — Inicio del checkout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13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10-checkout — Inicio del checkout.png" descr="010-checkout — Inicio del checko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833" y="1536192"/>
            <a:ext cx="7153286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Demo en local/testing: no se procesa ningún pago real.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CHECKOUT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011 — Datos del comprador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14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11-checkout-step2 — Checkout Datos del comprador.png" descr="011-checkout-step2 — Checkout Datos del comprad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776" y="1536192"/>
            <a:ext cx="6681399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Demo en local/testing: no se procesa ningún pago real.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CHECKOUT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012 — Tickets reservados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15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12-tickets-reservados — Tickets reservados.png" descr="012-tickets-reservados — Tickets reservad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124" y="1536192"/>
            <a:ext cx="8564704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Demo en local/testing: no se procesa ningún pago real.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CHECKOUT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013 — Pago simulado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16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13-pago-simulado — Pago simulado con Stripe Webhook.png" descr="013-pago-simulado — Pago simulado con Stripe Webh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415" y="1536192"/>
            <a:ext cx="6902121" cy="415137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Demo en local/testing: no se procesa ningún pago real.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CHECKOUT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013-A — Pago simulado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17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A13-pago-simulado — Pago simulado con Stripe Webhook.png" descr="0A13-pago-simulado — Pago simulado con Stripe Webh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507" y="1536192"/>
            <a:ext cx="8003938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676656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384659"/>
                </a:solidFill>
                <a:latin typeface="Aptos"/>
              </a:rPr>
              <a:t>013-A · Estado alternativo del pago simulado
Demo en local/testing: no se procesa ningún pago real.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CHECKOUT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013-B — Pago simulado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18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B13-pago-simulado — Pago simulado con Stripe Webhook.png" descr="0B13-pago-simulado — Pago simulado con Stripe Webh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171" y="1536192"/>
            <a:ext cx="7366609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676656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384659"/>
                </a:solidFill>
                <a:latin typeface="Aptos"/>
              </a:rPr>
              <a:t>013-B · Confirmación alternativa del pago simulado
Demo en local/testing: no se procesa ningún pago real.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OPERACIÓN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015 — Escáner QR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19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15-qr-scanner — Escáner QR de entradas.png" descr="015-qr-scanner — Escáner QR de entrad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182" y="1536192"/>
            <a:ext cx="8242587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Se muestra la interfaz; no se afirma un escaneo en directo.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OPERACIÓN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015-A — Escáner QR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20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A15-qr-scanner — Escáner QR de entradas.png" descr="0A15-qr-scanner — Escáner QR de entrad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6901" y="1536192"/>
            <a:ext cx="2795149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676656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384659"/>
                </a:solidFill>
                <a:latin typeface="Aptos"/>
              </a:rPr>
              <a:t>015-A · Vista alternativa del escáner QR
Se muestra la interfaz; no se afirma un escaneo en directo.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CHECKOUT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016 — Tickets agotados y lista de espera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21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16-checkout-tipos-entrada — Tipos de entrada y lista de espera.png" descr="016-checkout-tipos-entrada — Tipos de entrada y lista de espe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673" y="1536192"/>
            <a:ext cx="8477606" cy="415137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Demo en local/testing: no se procesa ningún pago real.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LISTA DE ESPERA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017 — Formulario de lista de espera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22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17-waitlist-form — Formulario de lista de espera.png" descr="017-waitlist-form — Formulario de lista de espe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664" y="1536192"/>
            <a:ext cx="7515624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LISTA DE ESPERA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018 — Confirmación de lista de espera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23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18-waitlist-confirmacion — Confirmación de lista de espera.png" descr="018-waitlist-confirmacion — Confirmación de lista de espe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7640" y="1536192"/>
            <a:ext cx="7393671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LISTA DE ESPERA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019 — Gestión de lista de espera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24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19-waitlist-management — Gestión de lista de espera.png" descr="019-waitlist-management — Gestión de lista de espe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062" y="1536192"/>
            <a:ext cx="7884828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TRAZABILIDAD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020 — Registro de auditoría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25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20-auditoria — Registro de auditoría.png" descr="020-auditoria — Registro de auditorí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" y="1762746"/>
            <a:ext cx="11018520" cy="39634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CAMPAÑAS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020-B — Historial de campañas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26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20-historial-campanas — Historial de campañas enviadas.png" descr="020-historial-campanas — Historial de campañas enviad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596" y="1536192"/>
            <a:ext cx="6993759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020-B · Historial de campañas enviadas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CAMPAÑAS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020-A — Historial de campañas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27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A20-historial-campanas — Historial de campañas enviadas.png" descr="0A20-historial-campanas — Historial de campañas enviad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653" y="1536192"/>
            <a:ext cx="6845646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020-A · Estado alternativo del historial de campañas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CAMPAÑAS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020-C — Historial de campañas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28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B20-historial-campanas — Historial de campañas enviadas.png" descr="0B20-historial-campanas — Historial de campañas enviad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709" y="1536192"/>
            <a:ext cx="6937534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020-C · Estado alternativo del historial de campañas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CAMPAÑAS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020-D — Historial de campañas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29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C20-historial-campanas — Historial de campañas enviadas.png" descr="0C20-historial-campanas — Historial de campañas enviad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546" y="1536192"/>
            <a:ext cx="6875860" cy="415137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020-D · Estado alternativo del historial de campañas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CAMPAÑAS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020-E — Historial de campañas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30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D20-historial-campanas — Historial de campañas enviadas.png" descr="0D20-historial-campanas — Historial de campañas enviad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" y="1554160"/>
            <a:ext cx="11018520" cy="411543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020-E · Estado alternativo del historial de campañas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OPERACIÓN TÉCNICA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021 — Horizon: procesos en segundo plano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31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21-horizon — Horizon - colas y procesos en segundo plano.png" descr="021-horizon — Horizon - colas y procesos en segundo pla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863" y="1536192"/>
            <a:ext cx="7341225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OPERACIÓN TÉCNICA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021-A — Horizon: procesos en segundo plano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32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A21-horizon — Horizon - colas y procesos en segundo plano.png" descr="0A21-horizon — Horizon - colas y procesos en segundo pla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669" y="1536192"/>
            <a:ext cx="7729614" cy="415137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021-A · Estado alternativo de Horizon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OPERACIÓN TÉCNICA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021-B — Horizon: procesos en segundo plano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33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B21-horizon — Horizon - colas y procesos en segundo plano.png" descr="0B21-horizon — Horizon - colas y procesos en segundo pla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82" y="1536192"/>
            <a:ext cx="7007188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021-B · Vista de procesos en segundo plano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ENTREGA TFM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022 — Slides del TFM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34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22-slides-tfm — Slides TFM.png" descr="022-slides-tfm — Slides TF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006" y="1536192"/>
            <a:ext cx="7306939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ENTREGA TFM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023 — Vídeo del TFM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35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526280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52628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023-video-tfm — Vídeo TFM.png" descr="023-video-tfm — Vídeo TF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284" y="1536192"/>
            <a:ext cx="7336383" cy="44165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10896"/>
            <a:ext cx="438912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15DBE"/>
                </a:solidFill>
                <a:latin typeface="Aptos"/>
              </a:rPr>
              <a:t>CAPTURA COMPLEMENTARIA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621792"/>
            <a:ext cx="99669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0274F"/>
                </a:solidFill>
                <a:latin typeface="Aptos"/>
              </a:rPr>
              <a:t>024 — Captura complementaria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52760" y="310896"/>
            <a:ext cx="694944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215DBE"/>
                </a:solidFill>
                <a:latin typeface="Aptos"/>
              </a:rPr>
              <a:t>36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" y="1234440"/>
            <a:ext cx="11128248" cy="10972"/>
          </a:xfrm>
          <a:prstGeom prst="rect">
            <a:avLst/>
          </a:prstGeom>
          <a:solidFill>
            <a:srgbClr val="CFD7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2356" y="1527048"/>
            <a:ext cx="11128248" cy="4261104"/>
          </a:xfrm>
          <a:prstGeom prst="roundRect">
            <a:avLst/>
          </a:prstGeom>
          <a:solidFill>
            <a:srgbClr val="E1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30352" y="1481328"/>
            <a:ext cx="11128248" cy="4261104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CF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Screenshot — Captura de pantalla 2026-08-02 a las 13.01.36.png" descr="Captura de pantalla 2026-08-02 a las 13.01.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271" y="1536192"/>
            <a:ext cx="8098409" cy="415137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30352" y="5879592"/>
            <a:ext cx="11128248" cy="502920"/>
          </a:xfrm>
          <a:prstGeom prst="roundRect">
            <a:avLst/>
          </a:prstGeom>
          <a:solidFill>
            <a:srgbClr val="EAF2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" y="5879592"/>
            <a:ext cx="10753344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384659"/>
                </a:solidFill>
                <a:latin typeface="Aptos"/>
              </a:rPr>
              <a:t>Vista complementaria de la gestión de entradas.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73952"/>
            <a:ext cx="6217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384659"/>
                </a:solidFill>
                <a:latin typeface="Aptos"/>
              </a:rPr>
              <a:t>Recorrido de demostración · 35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