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e68f7a28f7e4647" /><Relationship Type="http://schemas.openxmlformats.org/officeDocument/2006/relationships/extended-properties" Target="/docProps/app.xml" Id="Ra1c27449fb684261" /><Relationship Type="http://schemas.openxmlformats.org/officeDocument/2006/relationships/officeDocument" Target="/ppt/presentation.xml" Id="Ra1a401d3d5ed4f5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02a3411632e40f6"/>
  </p:sldMasterIdLst>
  <p:notesMasterIdLst>
    <p:notesMasterId xmlns:r="http://schemas.openxmlformats.org/officeDocument/2006/relationships" r:id="Rb345920fa6ae445a"/>
  </p:notesMasterIdLst>
  <p:sldIdLst>
    <p:sldId xmlns:r="http://schemas.openxmlformats.org/officeDocument/2006/relationships" id="256" r:id="R77a0bfde583c485d"/>
    <p:sldId xmlns:r="http://schemas.openxmlformats.org/officeDocument/2006/relationships" id="257" r:id="R4cc48dcd107e4c6a"/>
    <p:sldId xmlns:r="http://schemas.openxmlformats.org/officeDocument/2006/relationships" id="258" r:id="R35d25a0ded5c4dc5"/>
    <p:sldId xmlns:r="http://schemas.openxmlformats.org/officeDocument/2006/relationships" id="259" r:id="Rc94b5849fd8148e1"/>
    <p:sldId xmlns:r="http://schemas.openxmlformats.org/officeDocument/2006/relationships" id="260" r:id="R53c8176876074be8"/>
    <p:sldId xmlns:r="http://schemas.openxmlformats.org/officeDocument/2006/relationships" id="261" r:id="R763747c857cd478a"/>
    <p:sldId xmlns:r="http://schemas.openxmlformats.org/officeDocument/2006/relationships" id="262" r:id="R9723d55dfff0488d"/>
    <p:sldId xmlns:r="http://schemas.openxmlformats.org/officeDocument/2006/relationships" id="263" r:id="R1a270401671546f4"/>
    <p:sldId xmlns:r="http://schemas.openxmlformats.org/officeDocument/2006/relationships" id="264" r:id="R16c0d5e9c1394280"/>
    <p:sldId xmlns:r="http://schemas.openxmlformats.org/officeDocument/2006/relationships" id="265" r:id="R547d1e6dd74d4db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c275e8c487d4581" /><Relationship Type="http://schemas.openxmlformats.org/officeDocument/2006/relationships/slideMaster" Target="/ppt/slideMasters/slideMaster1.xml" Id="R102a3411632e40f6" /><Relationship Type="http://schemas.openxmlformats.org/officeDocument/2006/relationships/notesMaster" Target="/ppt/notesMasters/notesMaster1.xml" Id="Rb345920fa6ae445a" /><Relationship Type="http://schemas.openxmlformats.org/officeDocument/2006/relationships/presProps" Target="/ppt/presProps.xml" Id="R90184cee08794890" /><Relationship Type="http://schemas.openxmlformats.org/officeDocument/2006/relationships/tableStyles" Target="/ppt/tableStyles.xml" Id="R5b6a0e272a5749ec" /><Relationship Type="http://schemas.openxmlformats.org/officeDocument/2006/relationships/slide" Target="/ppt/slides/slide1.xml" Id="R77a0bfde583c485d" /><Relationship Type="http://schemas.openxmlformats.org/officeDocument/2006/relationships/slide" Target="/ppt/slides/slide2.xml" Id="R4cc48dcd107e4c6a" /><Relationship Type="http://schemas.openxmlformats.org/officeDocument/2006/relationships/slide" Target="/ppt/slides/slide3.xml" Id="R35d25a0ded5c4dc5" /><Relationship Type="http://schemas.openxmlformats.org/officeDocument/2006/relationships/slide" Target="/ppt/slides/slide4.xml" Id="Rc94b5849fd8148e1" /><Relationship Type="http://schemas.openxmlformats.org/officeDocument/2006/relationships/slide" Target="/ppt/slides/slide5.xml" Id="R53c8176876074be8" /><Relationship Type="http://schemas.openxmlformats.org/officeDocument/2006/relationships/slide" Target="/ppt/slides/slide6.xml" Id="R763747c857cd478a" /><Relationship Type="http://schemas.openxmlformats.org/officeDocument/2006/relationships/slide" Target="/ppt/slides/slide7.xml" Id="R9723d55dfff0488d" /><Relationship Type="http://schemas.openxmlformats.org/officeDocument/2006/relationships/slide" Target="/ppt/slides/slide8.xml" Id="R1a270401671546f4" /><Relationship Type="http://schemas.openxmlformats.org/officeDocument/2006/relationships/slide" Target="/ppt/slides/slide9.xml" Id="R16c0d5e9c1394280" /><Relationship Type="http://schemas.openxmlformats.org/officeDocument/2006/relationships/slide" Target="/ppt/slides/slide10.xml" Id="R547d1e6dd74d4db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c3fecd4bc4b459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d41a0facdfa4eaf" /><Relationship Type="http://schemas.openxmlformats.org/officeDocument/2006/relationships/notesMaster" Target="/ppt/notesMasters/notesMaster1.xml" Id="Re82d992d1ea84ba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20593907fa8443a" /><Relationship Type="http://schemas.openxmlformats.org/officeDocument/2006/relationships/notesMaster" Target="/ppt/notesMasters/notesMaster1.xml" Id="Ra9e06a44560d476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6b9be3b45414b34" /><Relationship Type="http://schemas.openxmlformats.org/officeDocument/2006/relationships/notesMaster" Target="/ppt/notesMasters/notesMaster1.xml" Id="R6ce1f30860a648b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fe14d8c104d462a" /><Relationship Type="http://schemas.openxmlformats.org/officeDocument/2006/relationships/notesMaster" Target="/ppt/notesMasters/notesMaster1.xml" Id="R9f20d461c1e7462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03ee9333b0c4816" /><Relationship Type="http://schemas.openxmlformats.org/officeDocument/2006/relationships/notesMaster" Target="/ppt/notesMasters/notesMaster1.xml" Id="Re3def5e0037f41f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0d446488e744be3" /><Relationship Type="http://schemas.openxmlformats.org/officeDocument/2006/relationships/notesMaster" Target="/ppt/notesMasters/notesMaster1.xml" Id="R06cff15884a7451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c5f08e1478c483e" /><Relationship Type="http://schemas.openxmlformats.org/officeDocument/2006/relationships/notesMaster" Target="/ppt/notesMasters/notesMaster1.xml" Id="R0e122c4fb7634b9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8211e4dbcff4736" /><Relationship Type="http://schemas.openxmlformats.org/officeDocument/2006/relationships/notesMaster" Target="/ppt/notesMasters/notesMaster1.xml" Id="Re4f306cedb64400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880bde546a34cc9" /><Relationship Type="http://schemas.openxmlformats.org/officeDocument/2006/relationships/notesMaster" Target="/ppt/notesMasters/notesMaster1.xml" Id="R22d15787315d431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e5e7e364f1647e9" /><Relationship Type="http://schemas.openxmlformats.org/officeDocument/2006/relationships/notesMaster" Target="/ppt/notesMasters/notesMaster1.xml" Id="R531ee4e3321b489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User-provided screenshot: 001-localhost.png.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User-provided screenshot: 009-localhost:organizers:2:edit - detalle del dominio.png.</a:t>
            </a:r>
          </a:p>
          <a:p xmlns:a="http://schemas.openxmlformats.org/drawingml/2006/main">
            <a:r>
              <a:t>Technical claim verified from config/multitenancy.php and app/Support/Multitenancy/OrganizerTenantFinder.php.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User-provided screenshots: 015-audiopro.com:organizers:2:dashboard..., 016-audiopro.com:organizers:1:settings....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User-provided screenshot: 020-localhost:?q=Esto+es+un+evento+de+pruebas&amp;city=Cella.png.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User-provided screenshots: 021-localhost:checkout:2.png and 024-localhost:checkout:2.png.</a:t>
            </a:r>
          </a:p>
          <a:p xmlns:a="http://schemas.openxmlformats.org/drawingml/2006/main">
            <a:r>
              <a:t>Scope limitation verified from docs/07-entrega-tfm/PLAN_ENTREGA_TFM.md: no real payment processing is claimed.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User-provided screenshot: 025-localhost:organizers:2:events:16.png.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User-provided screenshots: 026-localhost:organizers:2:events:16.png and 027-localhost:organizers:1:events:2.png.</a:t>
            </a:r>
          </a:p>
          <a:p xmlns:a="http://schemas.openxmlformats.org/drawingml/2006/main">
            <a:r>
              <a:t>The QR screenshot evidences the scanner interface only; it does not claim a completed scan.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User-provided screenshots: 028-localhost:organizers:1:events:2.png and 029-localhost:organizers:1:events:2.png.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User-provided screenshots: 018-localhost:admin:audit-logs.png and 019-localhost:horizon:dashboard.png.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Technical claims: config/multitenancy.php and app/Support/Multitenancy/OrganizerTenantFinder.php.</a:t>
            </a:r>
          </a:p>
          <a:p xmlns:a="http://schemas.openxmlformats.org/drawingml/2006/main">
            <a:r>
              <a:t>Payment limitation: docs/07-entrega-tfm/PLAN_ENTREGA_TFM.md. The organizer custom domain was verified publicly on 2026-07-29.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3ef4427e2a44b0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3aaaa6a78e542db" /><Relationship Type="http://schemas.openxmlformats.org/officeDocument/2006/relationships/slideLayout" Target="/ppt/slideLayouts/slideLayout1.xml" Id="R735358f59d83401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35358f59d83401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40a57fce45485f" /><Relationship Type="http://schemas.openxmlformats.org/officeDocument/2006/relationships/image" Target="/ppt/media/image.png" Id="R11d17cb8f4ff4af5" /><Relationship Type="http://schemas.openxmlformats.org/officeDocument/2006/relationships/notesSlide" Target="/ppt/notesSlides/notesSlide1.xml" Id="R2ba7b2094cc0439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7d4b3523644607" /><Relationship Type="http://schemas.openxmlformats.org/officeDocument/2006/relationships/image" Target="/ppt/media/image2.png" Id="R0c25a6112e174113" /><Relationship Type="http://schemas.openxmlformats.org/officeDocument/2006/relationships/notesSlide" Target="/ppt/notesSlides/notesSlide2.xml" Id="R453a59fb3817470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f9d370b6674567" /><Relationship Type="http://schemas.openxmlformats.org/officeDocument/2006/relationships/image" Target="/ppt/media/image3.png" Id="R157c76a26cb24451" /><Relationship Type="http://schemas.openxmlformats.org/officeDocument/2006/relationships/image" Target="/ppt/media/image4.png" Id="R1d6e33a6e4204dbc" /><Relationship Type="http://schemas.openxmlformats.org/officeDocument/2006/relationships/notesSlide" Target="/ppt/notesSlides/notesSlide3.xml" Id="R0f82cd67bf0e44e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f2246730e6420a" /><Relationship Type="http://schemas.openxmlformats.org/officeDocument/2006/relationships/image" Target="/ppt/media/image5.png" Id="Rf63c3057c8b3459d" /><Relationship Type="http://schemas.openxmlformats.org/officeDocument/2006/relationships/notesSlide" Target="/ppt/notesSlides/notesSlide4.xml" Id="R38841b12f02542d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9e491bcf884c11" /><Relationship Type="http://schemas.openxmlformats.org/officeDocument/2006/relationships/image" Target="/ppt/media/image6.png" Id="Rcea9c9cd254e4e2f" /><Relationship Type="http://schemas.openxmlformats.org/officeDocument/2006/relationships/image" Target="/ppt/media/image7.png" Id="R68896f1f6b6f40ec" /><Relationship Type="http://schemas.openxmlformats.org/officeDocument/2006/relationships/notesSlide" Target="/ppt/notesSlides/notesSlide5.xml" Id="R71bd114aca0241a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5aeca696ce4955" /><Relationship Type="http://schemas.openxmlformats.org/officeDocument/2006/relationships/image" Target="/ppt/media/image8.png" Id="R5a6e8aed8fba413b" /><Relationship Type="http://schemas.openxmlformats.org/officeDocument/2006/relationships/notesSlide" Target="/ppt/notesSlides/notesSlide6.xml" Id="Rf591ea9191c94eb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a7409a600849aa" /><Relationship Type="http://schemas.openxmlformats.org/officeDocument/2006/relationships/image" Target="/ppt/media/image9.png" Id="R47baed0b06bc44ee" /><Relationship Type="http://schemas.openxmlformats.org/officeDocument/2006/relationships/image" Target="/ppt/media/image10.png" Id="Rdb5564a55fef4992" /><Relationship Type="http://schemas.openxmlformats.org/officeDocument/2006/relationships/notesSlide" Target="/ppt/notesSlides/notesSlide7.xml" Id="R8254b40cf8b6407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046134d5e64ca4" /><Relationship Type="http://schemas.openxmlformats.org/officeDocument/2006/relationships/image" Target="/ppt/media/image11.png" Id="Rff603164fa494f32" /><Relationship Type="http://schemas.openxmlformats.org/officeDocument/2006/relationships/image" Target="/ppt/media/image12.png" Id="R4b33725919b64fb2" /><Relationship Type="http://schemas.openxmlformats.org/officeDocument/2006/relationships/notesSlide" Target="/ppt/notesSlides/notesSlide8.xml" Id="Rab465a68b05348b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efd7b2ccdb4891" /><Relationship Type="http://schemas.openxmlformats.org/officeDocument/2006/relationships/image" Target="/ppt/media/image13.png" Id="R7862c9d94f6047fc" /><Relationship Type="http://schemas.openxmlformats.org/officeDocument/2006/relationships/image" Target="/ppt/media/image14.png" Id="Ra1d9530400b747d9" /><Relationship Type="http://schemas.openxmlformats.org/officeDocument/2006/relationships/notesSlide" Target="/ppt/notesSlides/notesSlide9.xml" Id="Rd5d4d76b300c43a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bb2fde320741df" /><Relationship Type="http://schemas.openxmlformats.org/officeDocument/2006/relationships/notesSlide" Target="/ppt/notesSlides/notesSlide10.xml" Id="R6d013d51fda0452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B4FDE9-EA7C-4996-9C25-837DA055C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572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563E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563EB"/>
                </a:solidFill>
                <a:latin typeface="Helvetica Neue"/>
                <a:ea typeface="Helvetica Neue"/>
                <a:cs typeface="Helvetica Neue"/>
              </a:rPr>
              <a:t>TRABAJO FIN DE MÁSTER</a:t>
            </a:r>
          </a:p>
        </p:txBody>
      </p:sp>
      <p:sp>
        <p:nvSpPr>
          <p:cNvPr id="2" name="cover-title">
            <a:extLst xmlns:a="http://schemas.openxmlformats.org/drawingml/2006/main">
              <a:ext uri="{FF2B5EF4-FFF2-40B4-BE49-F238E27FC236}">
                <a16:creationId xmlns:a16="http://schemas.microsoft.com/office/drawing/2014/main" id="{B6E8F08A-3AB5-47D5-9C20-2CFB78CAF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314450"/>
            <a:ext cx="5524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Gestión y descubrimiento</a:t>
            </a:r>
          </a:p>
          <a:p xmlns:a="http://schemas.openxmlformats.org/drawingml/2006/main">
            <a:pPr algn="l">
              <a:defRPr sz="4050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de eventos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90C2D9F-9ECC-4B4F-909B-4F9B64A63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67050"/>
            <a:ext cx="4953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47546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475467"/>
                </a:solidFill>
                <a:latin typeface="Helvetica Neue"/>
                <a:ea typeface="Helvetica Neue"/>
                <a:cs typeface="Helvetica Neue"/>
              </a:rPr>
              <a:t>Una plataforma multi-tenant y multidominio para que cada organizador gestione su propia experiencia.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AF880B-B5C6-4BDE-B93D-8154D81D7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476750"/>
            <a:ext cx="15240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FF6FF"/>
          </a:solidFill>
          <a:ln xmlns:a="http://schemas.openxmlformats.org/drawingml/2006/main" w="9525">
            <a:solidFill>
              <a:srgbClr val="BFDBFE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563E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563EB"/>
                </a:solidFill>
                <a:latin typeface="Helvetica Neue"/>
                <a:ea typeface="Helvetica Neue"/>
                <a:cs typeface="Helvetica Neue"/>
              </a:rPr>
              <a:t>MULTITENANCY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BF1AC1-150C-4144-9257-521F91D80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4476750"/>
            <a:ext cx="12382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FF6FF"/>
          </a:solidFill>
          <a:ln xmlns:a="http://schemas.openxmlformats.org/drawingml/2006/main" w="9525">
            <a:solidFill>
              <a:srgbClr val="BFDBFE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563E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563EB"/>
                </a:solidFill>
                <a:latin typeface="Helvetica Neue"/>
                <a:ea typeface="Helvetica Neue"/>
                <a:cs typeface="Helvetica Neue"/>
              </a:rPr>
              <a:t>DOMINIOS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6FCBDF-6E83-4D9A-B64B-15AC5432A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4476750"/>
            <a:ext cx="11430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FF6FF"/>
          </a:solidFill>
          <a:ln xmlns:a="http://schemas.openxmlformats.org/drawingml/2006/main" w="9525">
            <a:solidFill>
              <a:srgbClr val="BFDBFE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563E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563EB"/>
                </a:solidFill>
                <a:latin typeface="Helvetica Neue"/>
                <a:ea typeface="Helvetica Neue"/>
                <a:cs typeface="Helvetica Neue"/>
              </a:rPr>
              <a:t>EVENTOS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1d17cb8f4ff4af5"/>
          <a:stretch xmlns:a="http://schemas.openxmlformats.org/drawingml/2006/main"/>
        </p:blipFill>
        <p:spPr>
          <a:xfrm xmlns:a="http://schemas.openxmlformats.org/drawingml/2006/main">
            <a:off x="6477000" y="1874520"/>
            <a:ext cx="5181600" cy="3108960"/>
          </a:xfrm>
          <a:prstGeom xmlns:a="http://schemas.openxmlformats.org/drawingml/2006/main" prst="roundRect">
            <a:avLst>
              <a:gd name="adj" fmla="val 2206"/>
            </a:avLst>
          </a:prstGeom>
        </p:spPr>
      </p:pic>
    </p:spTree>
    <p:extLst>
      <p:ext uri="{BB962C8B-B14F-4D97-AF65-F5344CB8AC3E}">
        <p14:creationId xmlns:p14="http://schemas.microsoft.com/office/powerpoint/2010/main" val="112727110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DE9CAE8-41C5-41A0-A189-DFD0CD68B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2563E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563EB"/>
                </a:solidFill>
                <a:latin typeface="Helvetica Neue"/>
                <a:ea typeface="Helvetica Neue"/>
                <a:cs typeface="Helvetica Neue"/>
              </a:rPr>
              <a:t>VALOR DIFERENCIAL</a:t>
            </a:r>
          </a:p>
        </p:txBody>
      </p:sp>
      <p:sp>
        <p:nvSpPr>
          <p:cNvPr id="2" name="title-2">
            <a:extLst xmlns:a="http://schemas.openxmlformats.org/drawingml/2006/main">
              <a:ext uri="{FF2B5EF4-FFF2-40B4-BE49-F238E27FC236}">
                <a16:creationId xmlns:a16="http://schemas.microsoft.com/office/drawing/2014/main" id="{35B3CB02-86F9-4834-B9BE-DE03E4D68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66750"/>
            <a:ext cx="10287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625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Cada organizador puede operar desde su propio dominio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0B9060-1AF8-424D-BB1D-C354AD018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81000"/>
            <a:ext cx="609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475467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475467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E676A3-C64D-458E-B035-60D34131F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352550"/>
            <a:ext cx="11125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0D5DD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20DA1D-4E08-481E-8F6D-877C63412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66875"/>
            <a:ext cx="4667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47546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475467"/>
                </a:solidFill>
                <a:latin typeface="Helvetica Neue"/>
                <a:ea typeface="Helvetica Neue"/>
                <a:cs typeface="Helvetica Neue"/>
              </a:rPr>
              <a:t>El tenant se resuelve por el host solicitado: el dominio identifica al organizador y establece su contexto de trabajo.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E3EB62-9969-4A75-83E2-C0D069BED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952750"/>
            <a:ext cx="27813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FF6FF"/>
          </a:solidFill>
          <a:ln xmlns:a="http://schemas.openxmlformats.org/drawingml/2006/main" w="9525">
            <a:solidFill>
              <a:srgbClr val="BFDBFE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563E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563EB"/>
                </a:solidFill>
                <a:latin typeface="Helvetica Neue"/>
                <a:ea typeface="Helvetica Neue"/>
                <a:cs typeface="Helvetica Neue"/>
              </a:rPr>
              <a:t>DOMINIO → ORGANIZADOR → TENANT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CA3A20-FEA6-4E02-9B6D-9D09BE1F2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543300"/>
            <a:ext cx="4667250" cy="1638300"/>
          </a:xfrm>
          <a:prstGeom xmlns:a="http://schemas.openxmlformats.org/drawingml/2006/main" prst="roundRect">
            <a:avLst>
              <a:gd name="adj" fmla="val 6977"/>
            </a:avLst>
          </a:prstGeom>
          <a:solidFill xmlns:a="http://schemas.openxmlformats.org/drawingml/2006/main">
            <a:srgbClr val="EFF6FF"/>
          </a:solidFill>
          <a:ln xmlns:a="http://schemas.openxmlformats.org/drawingml/2006/main" w="9525">
            <a:solidFill>
              <a:srgbClr val="D0D5DD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9A1C776-EAE1-402E-B825-6351A4B95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886200"/>
            <a:ext cx="4095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La configuración del organizador conserva un dominio único y el panel adapta el contexto a ese tenant.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972F9BD-7C99-48CD-B1F1-0E52EB05E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800600"/>
            <a:ext cx="409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47546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475467"/>
                </a:solidFill>
                <a:latin typeface="Helvetica Neue"/>
                <a:ea typeface="Helvetica Neue"/>
                <a:cs typeface="Helvetica Neue"/>
              </a:rPr>
              <a:t>Evidencia técnica: resolución host-first y fallback de ruta.</a:t>
            </a:r>
          </a:p>
        </p:txBody>
      </p:sp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25a6112e174113"/>
          <a:stretch xmlns:a="http://schemas.openxmlformats.org/drawingml/2006/main"/>
        </p:blipFill>
        <p:spPr>
          <a:xfrm xmlns:a="http://schemas.openxmlformats.org/drawingml/2006/main">
            <a:off x="5600700" y="1956321"/>
            <a:ext cx="6057900" cy="2926308"/>
          </a:xfrm>
          <a:prstGeom xmlns:a="http://schemas.openxmlformats.org/drawingml/2006/main" prst="roundRect">
            <a:avLst>
              <a:gd name="adj" fmla="val 3243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2DA5377-6A6A-4260-BD83-722FCB230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00700" y="5410200"/>
            <a:ext cx="552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Configuración del dominio del organizador</a:t>
            </a:r>
          </a:p>
        </p:txBody>
      </p:sp>
    </p:spTree>
    <p:extLst>
      <p:ext uri="{BB962C8B-B14F-4D97-AF65-F5344CB8AC3E}">
        <p14:creationId xmlns:p14="http://schemas.microsoft.com/office/powerpoint/2010/main" val="210288225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8D97B3E-675F-4E34-8E00-238B93375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2563E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563EB"/>
                </a:solidFill>
                <a:latin typeface="Helvetica Neue"/>
                <a:ea typeface="Helvetica Neue"/>
                <a:cs typeface="Helvetica Neue"/>
              </a:rPr>
              <a:t>MULTITENANCY EN ACCIÓN</a:t>
            </a:r>
          </a:p>
        </p:txBody>
      </p:sp>
      <p:sp>
        <p:nvSpPr>
          <p:cNvPr id="2" name="title-3">
            <a:extLst xmlns:a="http://schemas.openxmlformats.org/drawingml/2006/main">
              <a:ext uri="{FF2B5EF4-FFF2-40B4-BE49-F238E27FC236}">
                <a16:creationId xmlns:a16="http://schemas.microsoft.com/office/drawing/2014/main" id="{FE240C1F-242A-43EC-BEB8-0E6D2BFE8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66750"/>
            <a:ext cx="10287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625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El aislamiento protege a cada organizador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B57A33F-1EE8-4B07-BCD0-A19620CB6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81000"/>
            <a:ext cx="609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475467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475467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1C8259-086C-4B26-9D15-F8E360667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352550"/>
            <a:ext cx="11125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0D5DD"/>
            </a:solidFill>
            <a:prstDash val="solid"/>
          </a:ln>
        </p:spPr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7c76a26cb24451"/>
          <a:stretch xmlns:a="http://schemas.openxmlformats.org/drawingml/2006/main"/>
        </p:blipFill>
        <p:spPr>
          <a:xfrm xmlns:a="http://schemas.openxmlformats.org/drawingml/2006/main">
            <a:off x="533400" y="1821066"/>
            <a:ext cx="6438900" cy="3482568"/>
          </a:xfrm>
          <a:prstGeom xmlns:a="http://schemas.openxmlformats.org/drawingml/2006/main" prst="roundRect">
            <a:avLst>
              <a:gd name="adj" fmla="val 3000"/>
            </a:avLst>
          </a:prstGeom>
        </p:spPr>
      </p:pic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d6e33a6e4204dbc"/>
          <a:stretch xmlns:a="http://schemas.openxmlformats.org/drawingml/2006/main"/>
        </p:blipFill>
        <p:spPr>
          <a:xfrm xmlns:a="http://schemas.openxmlformats.org/drawingml/2006/main">
            <a:off x="7277100" y="2252567"/>
            <a:ext cx="4381500" cy="2619565"/>
          </a:xfrm>
          <a:prstGeom xmlns:a="http://schemas.openxmlformats.org/drawingml/2006/main" prst="roundRect">
            <a:avLst>
              <a:gd name="adj" fmla="val 3000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0D103C-B925-4DB5-BDB3-6BD103C1D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34050"/>
            <a:ext cx="643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El administrador del organizador visualiza únicamente su panel y sus recursos.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520165-FD16-4C21-A626-34F349D2B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5734050"/>
            <a:ext cx="4381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7546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475467"/>
                </a:solidFill>
                <a:latin typeface="Helvetica Neue"/>
                <a:ea typeface="Helvetica Neue"/>
                <a:cs typeface="Helvetica Neue"/>
              </a:rPr>
              <a:t>La separación de dominios y permisos evita confundir contextos entre organizadores.</a:t>
            </a:r>
          </a:p>
        </p:txBody>
      </p:sp>
    </p:spTree>
    <p:extLst>
      <p:ext uri="{BB962C8B-B14F-4D97-AF65-F5344CB8AC3E}">
        <p14:creationId xmlns:p14="http://schemas.microsoft.com/office/powerpoint/2010/main" val="126362080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5324E64-2307-4307-8341-766107DE1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2563E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563EB"/>
                </a:solidFill>
                <a:latin typeface="Helvetica Neue"/>
                <a:ea typeface="Helvetica Neue"/>
                <a:cs typeface="Helvetica Neue"/>
              </a:rPr>
              <a:t>EXPERIENCIA PÚBLICA</a:t>
            </a:r>
          </a:p>
        </p:txBody>
      </p:sp>
      <p:sp>
        <p:nvSpPr>
          <p:cNvPr id="2" name="title-4">
            <a:extLst xmlns:a="http://schemas.openxmlformats.org/drawingml/2006/main">
              <a:ext uri="{FF2B5EF4-FFF2-40B4-BE49-F238E27FC236}">
                <a16:creationId xmlns:a16="http://schemas.microsoft.com/office/drawing/2014/main" id="{B0235BE1-A208-4B7D-B297-4543F426F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66750"/>
            <a:ext cx="10287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625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Búsqueda y filtros para descubrir eventos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E1B6A5-595F-44E4-9C2F-4FF106B32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81000"/>
            <a:ext cx="609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475467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475467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72B545-9D94-45C6-BEAA-5E03B454C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352550"/>
            <a:ext cx="11125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0D5DD"/>
            </a:solidFill>
            <a:prstDash val="solid"/>
          </a:ln>
        </p:spPr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3c3057c8b3459d"/>
          <a:stretch xmlns:a="http://schemas.openxmlformats.org/drawingml/2006/main"/>
        </p:blipFill>
        <p:spPr>
          <a:xfrm xmlns:a="http://schemas.openxmlformats.org/drawingml/2006/main">
            <a:off x="533400" y="2024701"/>
            <a:ext cx="6286500" cy="3189598"/>
          </a:xfrm>
          <a:prstGeom xmlns:a="http://schemas.openxmlformats.org/drawingml/2006/main" prst="roundRect">
            <a:avLst>
              <a:gd name="adj" fmla="val 2913"/>
            </a:avLst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A0A4EC-7C69-4FFC-A8E2-EE83245CE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1657350"/>
            <a:ext cx="4457700" cy="3924300"/>
          </a:xfrm>
          <a:prstGeom xmlns:a="http://schemas.openxmlformats.org/drawingml/2006/main" prst="roundRect">
            <a:avLst>
              <a:gd name="adj" fmla="val 2913"/>
            </a:avLst>
          </a:prstGeom>
          <a:solidFill xmlns:a="http://schemas.openxmlformats.org/drawingml/2006/main">
            <a:srgbClr val="F2F4F7"/>
          </a:solidFill>
          <a:ln xmlns:a="http://schemas.openxmlformats.org/drawingml/2006/main" w="9525">
            <a:solidFill>
              <a:srgbClr val="D0D5DD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1C8DB7-738E-495E-B7F0-7737712F5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2038350"/>
            <a:ext cx="3714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Descubrir no es navegar a ciegas.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DE4088-3EBA-489A-83CA-12F26D9C7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2971800"/>
            <a:ext cx="36957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47546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475467"/>
                </a:solidFill>
                <a:latin typeface="Helvetica Neue"/>
                <a:ea typeface="Helvetica Neue"/>
                <a:cs typeface="Helvetica Neue"/>
              </a:rPr>
              <a:t>El catálogo permite combinar texto, categoría, ciudad y fechas para acotar resultados.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3BB2FD-8D60-4D65-BB32-EBB4C8283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4267200"/>
            <a:ext cx="36957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563E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563EB"/>
                </a:solidFill>
                <a:latin typeface="Helvetica Neue"/>
                <a:ea typeface="Helvetica Neue"/>
                <a:cs typeface="Helvetica Neue"/>
              </a:rPr>
              <a:t>El detalle del evento conecta la exploración con la compra.</a:t>
            </a:r>
          </a:p>
        </p:txBody>
      </p:sp>
    </p:spTree>
    <p:extLst>
      <p:ext uri="{BB962C8B-B14F-4D97-AF65-F5344CB8AC3E}">
        <p14:creationId xmlns:p14="http://schemas.microsoft.com/office/powerpoint/2010/main" val="164064711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B5252B-9136-4452-BA7A-412DD7F91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2563E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563EB"/>
                </a:solidFill>
                <a:latin typeface="Helvetica Neue"/>
                <a:ea typeface="Helvetica Neue"/>
                <a:cs typeface="Helvetica Neue"/>
              </a:rPr>
              <a:t>CHECKOUT SIMULADO</a:t>
            </a:r>
          </a:p>
        </p:txBody>
      </p:sp>
      <p:sp>
        <p:nvSpPr>
          <p:cNvPr id="2" name="title-5">
            <a:extLst xmlns:a="http://schemas.openxmlformats.org/drawingml/2006/main">
              <a:ext uri="{FF2B5EF4-FFF2-40B4-BE49-F238E27FC236}">
                <a16:creationId xmlns:a16="http://schemas.microsoft.com/office/drawing/2014/main" id="{5C9672CC-CA3E-440F-B921-96D22BC9F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66750"/>
            <a:ext cx="10287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625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La compra guía al asistente sin atribuir pagos reales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30CCB7-3B7C-4AC7-90D2-127F69CE2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81000"/>
            <a:ext cx="609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475467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475467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6F00C4-F1C6-42DE-9575-FE69D5049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352550"/>
            <a:ext cx="11125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0D5DD"/>
            </a:solidFill>
            <a:prstDash val="solid"/>
          </a:ln>
        </p:spPr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a9c9cd254e4e2f"/>
          <a:stretch xmlns:a="http://schemas.openxmlformats.org/drawingml/2006/main"/>
        </p:blipFill>
        <p:spPr>
          <a:xfrm xmlns:a="http://schemas.openxmlformats.org/drawingml/2006/main">
            <a:off x="533400" y="1720215"/>
            <a:ext cx="5219700" cy="3131820"/>
          </a:xfrm>
          <a:prstGeom xmlns:a="http://schemas.openxmlformats.org/drawingml/2006/main" prst="roundRect">
            <a:avLst>
              <a:gd name="adj" fmla="val 3636"/>
            </a:avLst>
          </a:prstGeom>
        </p:spPr>
      </p:pic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896f1f6b6f40ec"/>
          <a:stretch xmlns:a="http://schemas.openxmlformats.org/drawingml/2006/main"/>
        </p:blipFill>
        <p:spPr>
          <a:xfrm xmlns:a="http://schemas.openxmlformats.org/drawingml/2006/main">
            <a:off x="6292716" y="1714500"/>
            <a:ext cx="5264419" cy="3143250"/>
          </a:xfrm>
          <a:prstGeom xmlns:a="http://schemas.openxmlformats.org/drawingml/2006/main" prst="roundRect">
            <a:avLst>
              <a:gd name="adj" fmla="val 3636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7802A2-0EF6-4696-8322-C637B26F1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19700"/>
            <a:ext cx="11125200" cy="819150"/>
          </a:xfrm>
          <a:prstGeom xmlns:a="http://schemas.openxmlformats.org/drawingml/2006/main" prst="roundRect">
            <a:avLst>
              <a:gd name="adj" fmla="val 13953"/>
            </a:avLst>
          </a:prstGeom>
          <a:solidFill xmlns:a="http://schemas.openxmlformats.org/drawingml/2006/main">
            <a:srgbClr val="EFF6FF"/>
          </a:solidFill>
          <a:ln xmlns:a="http://schemas.openxmlformats.org/drawingml/2006/main" w="9525">
            <a:solidFill>
              <a:srgbClr val="D0D5DD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9C25F9-3136-4318-9E55-29E483D53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448300"/>
            <a:ext cx="10572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El flujo se demuestra solo en local/testing: selección de entradas, datos del asistente y reserva con instrucciones de pago offline.</a:t>
            </a:r>
          </a:p>
        </p:txBody>
      </p:sp>
    </p:spTree>
    <p:extLst>
      <p:ext uri="{BB962C8B-B14F-4D97-AF65-F5344CB8AC3E}">
        <p14:creationId xmlns:p14="http://schemas.microsoft.com/office/powerpoint/2010/main" val="105832763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4BC6DE-CDD6-43AC-A791-4C2013C8A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2563E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563EB"/>
                </a:solidFill>
                <a:latin typeface="Helvetica Neue"/>
                <a:ea typeface="Helvetica Neue"/>
                <a:cs typeface="Helvetica Neue"/>
              </a:rPr>
              <a:t>GESTIÓN DEL EVENTO</a:t>
            </a:r>
          </a:p>
        </p:txBody>
      </p:sp>
      <p:sp>
        <p:nvSpPr>
          <p:cNvPr id="2" name="title-6">
            <a:extLst xmlns:a="http://schemas.openxmlformats.org/drawingml/2006/main">
              <a:ext uri="{FF2B5EF4-FFF2-40B4-BE49-F238E27FC236}">
                <a16:creationId xmlns:a16="http://schemas.microsoft.com/office/drawing/2014/main" id="{E6907F23-940A-43D0-91A1-6044FC0BB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66750"/>
            <a:ext cx="10287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625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Cada evento se gestiona en un único espacio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2D7AA99-0776-4675-9ACF-031C4D97B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81000"/>
            <a:ext cx="609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475467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475467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3769BA-978C-4848-A4E9-9D18A1060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352550"/>
            <a:ext cx="11125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0D5DD"/>
            </a:solidFill>
            <a:prstDash val="solid"/>
          </a:ln>
        </p:spPr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6e8aed8fba413b"/>
          <a:stretch xmlns:a="http://schemas.openxmlformats.org/drawingml/2006/main"/>
        </p:blipFill>
        <p:spPr>
          <a:xfrm xmlns:a="http://schemas.openxmlformats.org/drawingml/2006/main">
            <a:off x="539377" y="1666875"/>
            <a:ext cx="7322296" cy="4438650"/>
          </a:xfrm>
          <a:prstGeom xmlns:a="http://schemas.openxmlformats.org/drawingml/2006/main" prst="roundRect">
            <a:avLst>
              <a:gd name="adj" fmla="val 2575"/>
            </a:avLst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4D5A46-61C7-464B-B2B5-7E65BA930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1866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Desde el resumen del evento, el organizador consulta la información comercial y operativa sin salir de su tenant.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51B625-9818-434B-A277-085D2DE4D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371850"/>
            <a:ext cx="2857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47546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475467"/>
                </a:solidFill>
                <a:latin typeface="Helvetica Neue"/>
                <a:ea typeface="Helvetica Neue"/>
                <a:cs typeface="Helvetica Neue"/>
              </a:rPr>
              <a:t>• Ingresos y entradas</a:t>
            </a:r>
          </a:p>
          <a:p xmlns:a="http://schemas.openxmlformats.org/drawingml/2006/main">
            <a:pPr algn="l">
              <a:defRPr sz="1575" b="0">
                <a:solidFill>
                  <a:srgbClr val="47546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475467"/>
                </a:solidFill>
                <a:latin typeface="Helvetica Neue"/>
                <a:ea typeface="Helvetica Neue"/>
                <a:cs typeface="Helvetica Neue"/>
              </a:rPr>
              <a:t>• Capacidad</a:t>
            </a:r>
          </a:p>
          <a:p xmlns:a="http://schemas.openxmlformats.org/drawingml/2006/main">
            <a:pPr algn="l">
              <a:defRPr sz="1575" b="0">
                <a:solidFill>
                  <a:srgbClr val="47546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475467"/>
                </a:solidFill>
                <a:latin typeface="Helvetica Neue"/>
                <a:ea typeface="Helvetica Neue"/>
                <a:cs typeface="Helvetica Neue"/>
              </a:rPr>
              <a:t>• Estado de publicación</a:t>
            </a:r>
          </a:p>
          <a:p xmlns:a="http://schemas.openxmlformats.org/drawingml/2006/main">
            <a:pPr algn="l">
              <a:defRPr sz="1575" b="0">
                <a:solidFill>
                  <a:srgbClr val="47546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475467"/>
                </a:solidFill>
                <a:latin typeface="Helvetica Neue"/>
                <a:ea typeface="Helvetica Neue"/>
                <a:cs typeface="Helvetica Neue"/>
              </a:rPr>
              <a:t>• Acciones y ciclo de vida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F92189-5E35-49FF-92F0-515EA592A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5181600"/>
            <a:ext cx="16954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FF6FF"/>
          </a:solidFill>
          <a:ln xmlns:a="http://schemas.openxmlformats.org/drawingml/2006/main" w="9525">
            <a:solidFill>
              <a:srgbClr val="BFDBFE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563E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563EB"/>
                </a:solidFill>
                <a:latin typeface="Helvetica Neue"/>
                <a:ea typeface="Helvetica Neue"/>
                <a:cs typeface="Helvetica Neue"/>
              </a:rPr>
              <a:t>EVENTO PUBLICADO</a:t>
            </a:r>
          </a:p>
        </p:txBody>
      </p:sp>
    </p:spTree>
    <p:extLst>
      <p:ext uri="{BB962C8B-B14F-4D97-AF65-F5344CB8AC3E}">
        <p14:creationId xmlns:p14="http://schemas.microsoft.com/office/powerpoint/2010/main" val="155924889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CA90D1-A389-48C3-A3A3-460EEAD35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2563E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563EB"/>
                </a:solidFill>
                <a:latin typeface="Helvetica Neue"/>
                <a:ea typeface="Helvetica Neue"/>
                <a:cs typeface="Helvetica Neue"/>
              </a:rPr>
              <a:t>DÍA DEL EVENTO</a:t>
            </a:r>
          </a:p>
        </p:txBody>
      </p:sp>
      <p:sp>
        <p:nvSpPr>
          <p:cNvPr id="2" name="title-7">
            <a:extLst xmlns:a="http://schemas.openxmlformats.org/drawingml/2006/main">
              <a:ext uri="{FF2B5EF4-FFF2-40B4-BE49-F238E27FC236}">
                <a16:creationId xmlns:a16="http://schemas.microsoft.com/office/drawing/2014/main" id="{3E19311E-C87E-479E-8FC1-49CDABF43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66750"/>
            <a:ext cx="10287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625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La operación continúa con asistentes, entradas y acceso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F6E504-35AD-4B17-A94E-E622E30A7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81000"/>
            <a:ext cx="609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475467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475467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98D7E3-4881-4522-AC20-BEE637F46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352550"/>
            <a:ext cx="11125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0D5DD"/>
            </a:solidFill>
            <a:prstDash val="solid"/>
          </a:ln>
        </p:spPr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baed0b06bc44ee"/>
          <a:stretch xmlns:a="http://schemas.openxmlformats.org/drawingml/2006/main"/>
        </p:blipFill>
        <p:spPr>
          <a:xfrm xmlns:a="http://schemas.openxmlformats.org/drawingml/2006/main">
            <a:off x="533400" y="1757020"/>
            <a:ext cx="6324600" cy="3782111"/>
          </a:xfrm>
          <a:prstGeom xmlns:a="http://schemas.openxmlformats.org/drawingml/2006/main" prst="roundRect">
            <a:avLst>
              <a:gd name="adj" fmla="val 2899"/>
            </a:avLst>
          </a:prstGeom>
        </p:spPr>
      </p:pic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5564a55fef4992"/>
          <a:stretch xmlns:a="http://schemas.openxmlformats.org/drawingml/2006/main"/>
        </p:blipFill>
        <p:spPr>
          <a:xfrm xmlns:a="http://schemas.openxmlformats.org/drawingml/2006/main">
            <a:off x="7277100" y="2469673"/>
            <a:ext cx="4381500" cy="2356804"/>
          </a:xfrm>
          <a:prstGeom xmlns:a="http://schemas.openxmlformats.org/drawingml/2006/main" prst="roundRect">
            <a:avLst>
              <a:gd name="adj" fmla="val 2899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363A59-642D-4D63-A064-8D1899061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848350"/>
            <a:ext cx="6324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Gestión de asistentes y acción de check-in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C32206-A601-4708-A745-31DD5C3A5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5848350"/>
            <a:ext cx="438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Interfaz de escáner QR para control de acceso</a:t>
            </a:r>
          </a:p>
        </p:txBody>
      </p:sp>
    </p:spTree>
    <p:extLst>
      <p:ext uri="{BB962C8B-B14F-4D97-AF65-F5344CB8AC3E}">
        <p14:creationId xmlns:p14="http://schemas.microsoft.com/office/powerpoint/2010/main" val="37808792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A489D5-832E-413A-9E1C-D70841DE9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2563E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563EB"/>
                </a:solidFill>
                <a:latin typeface="Helvetica Neue"/>
                <a:ea typeface="Helvetica Neue"/>
                <a:cs typeface="Helvetica Neue"/>
              </a:rPr>
              <a:t>RELACIÓN CON ASISTENTES</a:t>
            </a:r>
          </a:p>
        </p:txBody>
      </p:sp>
      <p:sp>
        <p:nvSpPr>
          <p:cNvPr id="2" name="title-8">
            <a:extLst xmlns:a="http://schemas.openxmlformats.org/drawingml/2006/main">
              <a:ext uri="{FF2B5EF4-FFF2-40B4-BE49-F238E27FC236}">
                <a16:creationId xmlns:a16="http://schemas.microsoft.com/office/drawing/2014/main" id="{41A6246B-B8A6-4A0C-A572-63E1A1E70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66750"/>
            <a:ext cx="10287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625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Demanda y comunicación, dentro del evento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21AD89B-BADB-497A-B00F-4DCDB343D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81000"/>
            <a:ext cx="609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475467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475467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DF2A05-181A-4CBD-AAD7-E9949E891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352550"/>
            <a:ext cx="11125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0D5DD"/>
            </a:solidFill>
            <a:prstDash val="solid"/>
          </a:ln>
        </p:spPr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f603164fa494f32"/>
          <a:stretch xmlns:a="http://schemas.openxmlformats.org/drawingml/2006/main"/>
        </p:blipFill>
        <p:spPr>
          <a:xfrm xmlns:a="http://schemas.openxmlformats.org/drawingml/2006/main">
            <a:off x="533400" y="2286191"/>
            <a:ext cx="5219700" cy="2552318"/>
          </a:xfrm>
          <a:prstGeom xmlns:a="http://schemas.openxmlformats.org/drawingml/2006/main" prst="roundRect">
            <a:avLst>
              <a:gd name="adj" fmla="val 3030"/>
            </a:avLst>
          </a:prstGeom>
        </p:spPr>
      </p:pic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33725919b64fb2"/>
          <a:stretch xmlns:a="http://schemas.openxmlformats.org/drawingml/2006/main"/>
        </p:blipFill>
        <p:spPr>
          <a:xfrm xmlns:a="http://schemas.openxmlformats.org/drawingml/2006/main">
            <a:off x="6191250" y="1960729"/>
            <a:ext cx="5467350" cy="3203241"/>
          </a:xfrm>
          <a:prstGeom xmlns:a="http://schemas.openxmlformats.org/drawingml/2006/main" prst="roundRect">
            <a:avLst>
              <a:gd name="adj" fmla="val 3030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31C130-0ACD-4623-AFE8-2DEB6FB39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0"/>
            <a:ext cx="52197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Lista de espera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E3AA12-2E47-46A0-BCC6-48B402B2A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715000"/>
            <a:ext cx="5467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Campañas y segmentación de destinatarios</a:t>
            </a:r>
          </a:p>
        </p:txBody>
      </p:sp>
    </p:spTree>
    <p:extLst>
      <p:ext uri="{BB962C8B-B14F-4D97-AF65-F5344CB8AC3E}">
        <p14:creationId xmlns:p14="http://schemas.microsoft.com/office/powerpoint/2010/main" val="21002998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ACB05D8-7455-4F69-85F1-AACF2D1B8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2563E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563EB"/>
                </a:solidFill>
                <a:latin typeface="Helvetica Neue"/>
                <a:ea typeface="Helvetica Neue"/>
                <a:cs typeface="Helvetica Neue"/>
              </a:rPr>
              <a:t>GOBIERNO DE LA PLATAFORMA</a:t>
            </a:r>
          </a:p>
        </p:txBody>
      </p:sp>
      <p:sp>
        <p:nvSpPr>
          <p:cNvPr id="2" name="title-9">
            <a:extLst xmlns:a="http://schemas.openxmlformats.org/drawingml/2006/main">
              <a:ext uri="{FF2B5EF4-FFF2-40B4-BE49-F238E27FC236}">
                <a16:creationId xmlns:a16="http://schemas.microsoft.com/office/drawing/2014/main" id="{62176359-A972-4B7F-998F-A82E18075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66750"/>
            <a:ext cx="10287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625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La plataforma incorpora trazabilidad y supervisión operativa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691FF8-F67E-46E3-ABAC-8C4FFA9BF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81000"/>
            <a:ext cx="609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475467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475467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61B825-573C-43EA-801B-054D40FB0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352550"/>
            <a:ext cx="11125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0D5DD"/>
            </a:solidFill>
            <a:prstDash val="solid"/>
          </a:ln>
        </p:spPr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62c9d94f6047fc"/>
          <a:stretch xmlns:a="http://schemas.openxmlformats.org/drawingml/2006/main"/>
        </p:blipFill>
        <p:spPr>
          <a:xfrm xmlns:a="http://schemas.openxmlformats.org/drawingml/2006/main">
            <a:off x="533400" y="2439090"/>
            <a:ext cx="5429250" cy="2017919"/>
          </a:xfrm>
          <a:prstGeom xmlns:a="http://schemas.openxmlformats.org/drawingml/2006/main" prst="roundRect">
            <a:avLst>
              <a:gd name="adj" fmla="val 3261"/>
            </a:avLst>
          </a:prstGeom>
        </p:spPr>
      </p:pic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d9530400b747d9"/>
          <a:stretch xmlns:a="http://schemas.openxmlformats.org/drawingml/2006/main"/>
        </p:blipFill>
        <p:spPr>
          <a:xfrm xmlns:a="http://schemas.openxmlformats.org/drawingml/2006/main">
            <a:off x="6229350" y="2455026"/>
            <a:ext cx="5429250" cy="1986048"/>
          </a:xfrm>
          <a:prstGeom xmlns:a="http://schemas.openxmlformats.org/drawingml/2006/main" prst="roundRect">
            <a:avLst>
              <a:gd name="adj" fmla="val 3261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D3DFDA-761F-471B-9B45-4071995BD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476875"/>
            <a:ext cx="11125200" cy="62865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F2F4F7"/>
          </a:solidFill>
          <a:ln xmlns:a="http://schemas.openxmlformats.org/drawingml/2006/main" w="9525">
            <a:solidFill>
              <a:srgbClr val="D0D5DD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516397-75C6-4788-9C42-55A4A243F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67690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Auditoría para conocer qué ocurre; Horizon para supervisar el trabajo asíncrono.</a:t>
            </a:r>
          </a:p>
        </p:txBody>
      </p:sp>
    </p:spTree>
    <p:extLst>
      <p:ext uri="{BB962C8B-B14F-4D97-AF65-F5344CB8AC3E}">
        <p14:creationId xmlns:p14="http://schemas.microsoft.com/office/powerpoint/2010/main" val="183410097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0FF5C6-D315-417B-B687-EFF441F76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57200"/>
            <a:ext cx="304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563E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563EB"/>
                </a:solidFill>
                <a:latin typeface="Helvetica Neue"/>
                <a:ea typeface="Helvetica Neue"/>
                <a:cs typeface="Helvetica Neue"/>
              </a:rPr>
              <a:t>CONCLUSIÓN</a:t>
            </a:r>
          </a:p>
        </p:txBody>
      </p:sp>
      <p:sp>
        <p:nvSpPr>
          <p:cNvPr id="2" name="closing-title">
            <a:extLst xmlns:a="http://schemas.openxmlformats.org/drawingml/2006/main">
              <a:ext uri="{FF2B5EF4-FFF2-40B4-BE49-F238E27FC236}">
                <a16:creationId xmlns:a16="http://schemas.microsoft.com/office/drawing/2014/main" id="{6A7C4A16-9225-4BD3-8DC5-B08194D93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390650"/>
            <a:ext cx="6000750" cy="1943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3750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Una plataforma,</a:t>
            </a:r>
          </a:p>
          <a:p xmlns:a="http://schemas.openxmlformats.org/drawingml/2006/main">
            <a:pPr algn="l">
              <a:defRPr sz="3750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3750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experiencias separadas</a:t>
            </a:r>
          </a:p>
          <a:p xmlns:a="http://schemas.openxmlformats.org/drawingml/2006/main">
            <a:pPr algn="l">
              <a:defRPr sz="3750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3750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por organizador.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75AA2B6-FC27-4D6A-838A-E1833DDF2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990600"/>
            <a:ext cx="4514850" cy="4152900"/>
          </a:xfrm>
          <a:prstGeom xmlns:a="http://schemas.openxmlformats.org/drawingml/2006/main" prst="roundRect">
            <a:avLst>
              <a:gd name="adj" fmla="val 2752"/>
            </a:avLst>
          </a:prstGeom>
          <a:solidFill xmlns:a="http://schemas.openxmlformats.org/drawingml/2006/main">
            <a:srgbClr val="EFF6FF"/>
          </a:solidFill>
          <a:ln xmlns:a="http://schemas.openxmlformats.org/drawingml/2006/main" w="9525">
            <a:solidFill>
              <a:srgbClr val="D0D5DD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EC5D9F-597C-4D53-800A-63347676F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1390650"/>
            <a:ext cx="3429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Lo que demuestra el TFM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525C9D-F161-451E-A896-B9C295A5A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2038350"/>
            <a:ext cx="3619500" cy="2019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47546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475467"/>
                </a:solidFill>
                <a:latin typeface="Helvetica Neue"/>
                <a:ea typeface="Helvetica Neue"/>
                <a:cs typeface="Helvetica Neue"/>
              </a:rPr>
              <a:t>• Gestión completa del ciclo del evento</a:t>
            </a:r>
          </a:p>
          <a:p xmlns:a="http://schemas.openxmlformats.org/drawingml/2006/main">
            <a:pPr algn="l">
              <a:defRPr sz="1650" b="0">
                <a:solidFill>
                  <a:srgbClr val="47546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475467"/>
                </a:solidFill>
                <a:latin typeface="Helvetica Neue"/>
                <a:ea typeface="Helvetica Neue"/>
                <a:cs typeface="Helvetica Neue"/>
              </a:rPr>
              <a:t>• Aislamiento multi-tenant</a:t>
            </a:r>
          </a:p>
          <a:p xmlns:a="http://schemas.openxmlformats.org/drawingml/2006/main">
            <a:pPr algn="l">
              <a:defRPr sz="1650" b="0">
                <a:solidFill>
                  <a:srgbClr val="47546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475467"/>
                </a:solidFill>
                <a:latin typeface="Helvetica Neue"/>
                <a:ea typeface="Helvetica Neue"/>
                <a:cs typeface="Helvetica Neue"/>
              </a:rPr>
              <a:t>• Dominio personalizado operativo</a:t>
            </a:r>
          </a:p>
          <a:p xmlns:a="http://schemas.openxmlformats.org/drawingml/2006/main">
            <a:pPr algn="l">
              <a:defRPr sz="1650" b="0">
                <a:solidFill>
                  <a:srgbClr val="47546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475467"/>
                </a:solidFill>
                <a:latin typeface="Helvetica Neue"/>
                <a:ea typeface="Helvetica Neue"/>
                <a:cs typeface="Helvetica Neue"/>
              </a:rPr>
              <a:t>• Trazabilidad y operación</a:t>
            </a:r>
          </a:p>
          <a:p xmlns:a="http://schemas.openxmlformats.org/drawingml/2006/main">
            <a:pPr algn="l">
              <a:defRPr sz="1650" b="0">
                <a:solidFill>
                  <a:srgbClr val="47546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475467"/>
                </a:solidFill>
                <a:latin typeface="Helvetica Neue"/>
                <a:ea typeface="Helvetica Neue"/>
                <a:cs typeface="Helvetica Neue"/>
              </a:rPr>
              <a:t>• Checkout simulado en local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561C72-6537-4CF5-821E-2E4DACF8C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391150"/>
            <a:ext cx="10382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B5470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B54708"/>
                </a:solidFill>
                <a:latin typeface="Helvetica Neue"/>
                <a:ea typeface="Helvetica Neue"/>
                <a:cs typeface="Helvetica Neue"/>
              </a:rPr>
              <a:t>Límite de entrega: el checkout se demuestra en local/testing y no se presentan pagos reales.</a:t>
            </a:r>
          </a:p>
        </p:txBody>
      </p:sp>
    </p:spTree>
    <p:extLst>
      <p:ext uri="{BB962C8B-B14F-4D97-AF65-F5344CB8AC3E}">
        <p14:creationId xmlns:p14="http://schemas.microsoft.com/office/powerpoint/2010/main" val="43846875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2026-07-29T15:33:04.8750000Z</dcterms:created>
  <dcterms:modified xsi:type="dcterms:W3CDTF">2026-07-29T15:33:04.8750000Z</dcterms:modified>
</coreProperties>
</file>